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61" r:id="rId4"/>
    <p:sldId id="262" r:id="rId5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Orna Ross" initials="OR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2" name="Shape 3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bg>
      <p:bgPr>
        <a:solidFill>
          <a:srgbClr val="0A38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Text"/>
          <p:cNvSpPr txBox="1">
            <a:spLocks noGrp="1"/>
          </p:cNvSpPr>
          <p:nvPr>
            <p:ph type="title"/>
          </p:nvPr>
        </p:nvSpPr>
        <p:spPr>
          <a:xfrm>
            <a:off x="1524000" y="1692275"/>
            <a:ext cx="9144000" cy="1817689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rgbClr val="FFFFFF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>
                <a:solidFill>
                  <a:srgbClr val="FFFFFF"/>
                </a:solidFill>
              </a:defRPr>
            </a:lvl1pPr>
            <a:lvl2pPr marL="0" indent="457200" algn="ctr">
              <a:buSzTx/>
              <a:buFontTx/>
              <a:buNone/>
              <a:defRPr sz="2400">
                <a:solidFill>
                  <a:srgbClr val="FFFFFF"/>
                </a:solidFill>
              </a:defRPr>
            </a:lvl2pPr>
            <a:lvl3pPr marL="0" indent="914400" algn="ctr">
              <a:buSzTx/>
              <a:buFontTx/>
              <a:buNone/>
              <a:defRPr sz="2400">
                <a:solidFill>
                  <a:srgbClr val="FFFFFF"/>
                </a:solidFill>
              </a:defRPr>
            </a:lvl3pPr>
            <a:lvl4pPr marL="0" indent="1371600" algn="ctr">
              <a:buSzTx/>
              <a:buFontTx/>
              <a:buNone/>
              <a:defRPr sz="2400">
                <a:solidFill>
                  <a:srgbClr val="FFFFFF"/>
                </a:solidFill>
              </a:defRPr>
            </a:lvl4pPr>
            <a:lvl5pPr marL="0" indent="1828800" algn="ctr">
              <a:buSzTx/>
              <a:buFontTx/>
              <a:buNone/>
              <a:defRPr sz="2400">
                <a:solidFill>
                  <a:srgbClr val="FFFFFF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5" name="Rectangle 7"/>
          <p:cNvSpPr/>
          <p:nvPr/>
        </p:nvSpPr>
        <p:spPr>
          <a:xfrm>
            <a:off x="0" y="0"/>
            <a:ext cx="1219200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6" name="Picture 9" descr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5944" y="12226"/>
            <a:ext cx="3820112" cy="168005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8624887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5" name="Picture 7" descr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63086" y="0"/>
            <a:ext cx="2728914" cy="1200150"/>
          </a:xfrm>
          <a:prstGeom prst="rect">
            <a:avLst/>
          </a:prstGeom>
          <a:ln w="12700">
            <a:miter lim="4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llianceindependentauthors.org.uk/" TargetMode="External"/><Relationship Id="rId2" Type="http://schemas.openxmlformats.org/officeDocument/2006/relationships/hyperlink" Target="mailto:outia@allianceindependentauthors.org.uk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llianceindependentauthors.org/organization-membership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ooter Placeholder 4"/>
          <p:cNvSpPr txBox="1"/>
          <p:nvPr/>
        </p:nvSpPr>
        <p:spPr>
          <a:xfrm>
            <a:off x="4084319" y="6400413"/>
            <a:ext cx="4023362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dirty="0" err="1"/>
              <a:t>allianceindependentauthors.org</a:t>
            </a:r>
            <a:endParaRPr dirty="0"/>
          </a:p>
        </p:txBody>
      </p:sp>
      <p:sp>
        <p:nvSpPr>
          <p:cNvPr id="35" name="Title 1"/>
          <p:cNvSpPr txBox="1">
            <a:spLocks noGrp="1"/>
          </p:cNvSpPr>
          <p:nvPr>
            <p:ph type="ctrTitle"/>
          </p:nvPr>
        </p:nvSpPr>
        <p:spPr>
          <a:xfrm>
            <a:off x="1524000" y="1692274"/>
            <a:ext cx="9144000" cy="1817690"/>
          </a:xfrm>
          <a:prstGeom prst="rect">
            <a:avLst/>
          </a:prstGeom>
        </p:spPr>
        <p:txBody>
          <a:bodyPr/>
          <a:lstStyle/>
          <a:p>
            <a:r>
              <a:t>ALLi</a:t>
            </a:r>
          </a:p>
        </p:txBody>
      </p:sp>
      <p:sp>
        <p:nvSpPr>
          <p:cNvPr id="36" name="Subtitle 2"/>
          <p:cNvSpPr txBox="1">
            <a:spLocks noGrp="1"/>
          </p:cNvSpPr>
          <p:nvPr>
            <p:ph type="subTitle" sz="quarter" idx="1"/>
          </p:nvPr>
        </p:nvSpPr>
        <p:spPr>
          <a:xfrm>
            <a:off x="1524000" y="3602037"/>
            <a:ext cx="9144000" cy="1655762"/>
          </a:xfrm>
          <a:prstGeom prst="rect">
            <a:avLst/>
          </a:prstGeom>
        </p:spPr>
        <p:txBody>
          <a:bodyPr/>
          <a:lstStyle/>
          <a:p>
            <a:r>
              <a:t>Your self-publishing ally since 2012</a:t>
            </a:r>
          </a:p>
        </p:txBody>
      </p:sp>
      <p:sp>
        <p:nvSpPr>
          <p:cNvPr id="38" name="Slide Number Placeholder 5"/>
          <p:cNvSpPr txBox="1">
            <a:spLocks noGrp="1"/>
          </p:cNvSpPr>
          <p:nvPr>
            <p:ph type="sldNum" sz="quarter" idx="2"/>
          </p:nvPr>
        </p:nvSpPr>
        <p:spPr>
          <a:xfrm>
            <a:off x="11172418" y="6414760"/>
            <a:ext cx="181383" cy="248305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</a:t>
            </a:fld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ooter Placeholder 4"/>
          <p:cNvSpPr txBox="1"/>
          <p:nvPr/>
        </p:nvSpPr>
        <p:spPr>
          <a:xfrm>
            <a:off x="4084319" y="6400413"/>
            <a:ext cx="4023362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rgbClr val="888888"/>
                </a:solidFill>
              </a:defRPr>
            </a:lvl1pPr>
          </a:lstStyle>
          <a:p>
            <a:r>
              <a:rPr dirty="0" err="1"/>
              <a:t>allianceindependentauthors.org</a:t>
            </a:r>
            <a:endParaRPr dirty="0"/>
          </a:p>
        </p:txBody>
      </p:sp>
      <p:sp>
        <p:nvSpPr>
          <p:cNvPr id="47" name="Title 1"/>
          <p:cNvSpPr txBox="1">
            <a:spLocks noGrp="1"/>
          </p:cNvSpPr>
          <p:nvPr>
            <p:ph type="title"/>
          </p:nvPr>
        </p:nvSpPr>
        <p:spPr>
          <a:xfrm>
            <a:off x="936172" y="18255"/>
            <a:ext cx="8624887" cy="1325563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What’s possible in self-publishing</a:t>
            </a:r>
            <a:endParaRPr dirty="0"/>
          </a:p>
        </p:txBody>
      </p:sp>
      <p:sp>
        <p:nvSpPr>
          <p:cNvPr id="48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747509" y="1719943"/>
            <a:ext cx="10515600" cy="468047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226313" indent="-226313" defTabSz="905255">
              <a:lnSpc>
                <a:spcPct val="81000"/>
              </a:lnSpc>
              <a:spcBef>
                <a:spcPts val="900"/>
              </a:spcBef>
              <a:defRPr sz="2475"/>
            </a:pPr>
            <a:r>
              <a:rPr dirty="0"/>
              <a:t>Indie authors can self-publish in almost two hundred countries, in formats including hardback, paperback, eBooks and audiobooks. </a:t>
            </a:r>
            <a:endParaRPr lang="en-GB" dirty="0"/>
          </a:p>
          <a:p>
            <a:pPr marL="226313" indent="-226313" defTabSz="905255">
              <a:lnSpc>
                <a:spcPct val="81000"/>
              </a:lnSpc>
              <a:spcBef>
                <a:spcPts val="900"/>
              </a:spcBef>
              <a:defRPr sz="2475"/>
            </a:pPr>
            <a:endParaRPr dirty="0"/>
          </a:p>
          <a:p>
            <a:pPr marL="226313" indent="-226313" defTabSz="905255">
              <a:lnSpc>
                <a:spcPct val="81000"/>
              </a:lnSpc>
              <a:spcBef>
                <a:spcPts val="900"/>
              </a:spcBef>
              <a:defRPr sz="2475"/>
            </a:pPr>
            <a:r>
              <a:rPr dirty="0"/>
              <a:t>Books by indie authors account for 30-34% of all e-book sales in the largest English-language markets, as reported in Publishers Weekly.</a:t>
            </a:r>
            <a:r>
              <a:rPr lang="en-GB" dirty="0"/>
              <a:t> Recent data shows their work is rated equally to traditionally published work by readers on Amazon.</a:t>
            </a:r>
          </a:p>
          <a:p>
            <a:pPr marL="226313" indent="-226313" defTabSz="905255">
              <a:lnSpc>
                <a:spcPct val="81000"/>
              </a:lnSpc>
              <a:spcBef>
                <a:spcPts val="900"/>
              </a:spcBef>
              <a:defRPr sz="2475"/>
            </a:pPr>
            <a:endParaRPr dirty="0"/>
          </a:p>
          <a:p>
            <a:pPr marL="226313" indent="-226313" defTabSz="905255">
              <a:lnSpc>
                <a:spcPct val="81000"/>
              </a:lnSpc>
              <a:spcBef>
                <a:spcPts val="900"/>
              </a:spcBef>
              <a:defRPr sz="2475"/>
            </a:pPr>
            <a:r>
              <a:rPr dirty="0"/>
              <a:t>A study by </a:t>
            </a:r>
            <a:r>
              <a:rPr dirty="0" err="1"/>
              <a:t>FicShelf</a:t>
            </a:r>
            <a:r>
              <a:rPr dirty="0"/>
              <a:t> found that women wrote just 39% of traditionally published titles, but 67% of self-published titles. Anecdotally, there is a greater diversity of voices coming from self-published authors. </a:t>
            </a:r>
            <a:endParaRPr lang="en-GB" dirty="0"/>
          </a:p>
          <a:p>
            <a:pPr marL="226313" indent="-226313" defTabSz="905255">
              <a:lnSpc>
                <a:spcPct val="81000"/>
              </a:lnSpc>
              <a:spcBef>
                <a:spcPts val="900"/>
              </a:spcBef>
              <a:defRPr sz="2475"/>
            </a:pPr>
            <a:endParaRPr dirty="0"/>
          </a:p>
          <a:p>
            <a:pPr marL="226313" indent="-226313" defTabSz="905255">
              <a:lnSpc>
                <a:spcPct val="81000"/>
              </a:lnSpc>
              <a:spcBef>
                <a:spcPts val="900"/>
              </a:spcBef>
              <a:defRPr sz="2475"/>
            </a:pPr>
            <a:r>
              <a:rPr dirty="0"/>
              <a:t>Because indie authors make up to 70% commissions from sales rather than traditional 5-15% royalties (minus the 15% which goes to their agent), for those authors prepared to merge artistic and business skills there is far greater scope for making a real income from their writing than has previously been the case. </a:t>
            </a:r>
          </a:p>
        </p:txBody>
      </p:sp>
      <p:sp>
        <p:nvSpPr>
          <p:cNvPr id="50" name="Slide Number Placeholder 5"/>
          <p:cNvSpPr txBox="1">
            <a:spLocks noGrp="1"/>
          </p:cNvSpPr>
          <p:nvPr>
            <p:ph type="sldNum" sz="quarter" idx="2"/>
          </p:nvPr>
        </p:nvSpPr>
        <p:spPr>
          <a:xfrm>
            <a:off x="11172418" y="6414760"/>
            <a:ext cx="181383" cy="248305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Footer Placeholder 4"/>
          <p:cNvSpPr txBox="1"/>
          <p:nvPr/>
        </p:nvSpPr>
        <p:spPr>
          <a:xfrm>
            <a:off x="4084319" y="6400413"/>
            <a:ext cx="4023362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rgbClr val="888888"/>
                </a:solidFill>
              </a:defRPr>
            </a:lvl1pPr>
          </a:lstStyle>
          <a:p>
            <a:r>
              <a:rPr dirty="0" err="1"/>
              <a:t>allianceindependentauthors.org</a:t>
            </a:r>
            <a:endParaRPr dirty="0"/>
          </a:p>
        </p:txBody>
      </p:sp>
      <p:sp>
        <p:nvSpPr>
          <p:cNvPr id="65" name="Title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8624887" cy="1325563"/>
          </a:xfrm>
          <a:prstGeom prst="rect">
            <a:avLst/>
          </a:prstGeom>
        </p:spPr>
        <p:txBody>
          <a:bodyPr/>
          <a:lstStyle/>
          <a:p>
            <a:r>
              <a:rPr lang="en-GB" dirty="0" err="1"/>
              <a:t>ALLi’s</a:t>
            </a:r>
            <a:r>
              <a:rPr lang="en-GB" dirty="0"/>
              <a:t> Organization </a:t>
            </a:r>
            <a:r>
              <a:rPr dirty="0"/>
              <a:t>Membership</a:t>
            </a:r>
          </a:p>
        </p:txBody>
      </p:sp>
      <p:sp>
        <p:nvSpPr>
          <p:cNvPr id="66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838199" y="1556656"/>
            <a:ext cx="11136087" cy="4713515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/>
              <a:t>Our mission is to foster excellence and ethics in self-publishing.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ALLi are keen to share our decade-long expertise with the members of not-for-profit author organizations, such as genre-specific associations and national and international organizations. </a:t>
            </a:r>
          </a:p>
          <a:p>
            <a:endParaRPr lang="en-GB" dirty="0"/>
          </a:p>
          <a:p>
            <a:r>
              <a:rPr lang="en-GB" dirty="0"/>
              <a:t>Free author guide to self-publishing</a:t>
            </a:r>
          </a:p>
          <a:p>
            <a:r>
              <a:rPr lang="en-GB" dirty="0"/>
              <a:t>Partner Services Directory of vetted providers (editors, cover designers, etc.)</a:t>
            </a:r>
          </a:p>
          <a:p>
            <a:r>
              <a:rPr dirty="0"/>
              <a:t>Private member forum</a:t>
            </a:r>
            <a:r>
              <a:rPr lang="en-GB" dirty="0"/>
              <a:t> to </a:t>
            </a:r>
            <a:r>
              <a:rPr dirty="0"/>
              <a:t>receive helpful advice from </a:t>
            </a:r>
            <a:r>
              <a:rPr lang="en-GB" dirty="0"/>
              <a:t>the </a:t>
            </a:r>
            <a:r>
              <a:rPr dirty="0" err="1"/>
              <a:t>ALLi</a:t>
            </a:r>
            <a:r>
              <a:rPr dirty="0"/>
              <a:t> team</a:t>
            </a:r>
            <a:endParaRPr lang="en-GB" dirty="0"/>
          </a:p>
          <a:p>
            <a:r>
              <a:rPr lang="en-GB" dirty="0"/>
              <a:t>Member magazine </a:t>
            </a:r>
            <a:r>
              <a:rPr lang="en-GB" i="1" dirty="0"/>
              <a:t>The Indie Author </a:t>
            </a:r>
            <a:r>
              <a:rPr lang="en-GB" dirty="0"/>
              <a:t>on latest self-publishing news</a:t>
            </a:r>
          </a:p>
          <a:p>
            <a:r>
              <a:rPr lang="en-GB" dirty="0"/>
              <a:t>Annual online Self-Publishing Advice conference</a:t>
            </a:r>
          </a:p>
          <a:p>
            <a:r>
              <a:rPr lang="en-GB" dirty="0"/>
              <a:t>Huge knowledge and resources archive plus blog and podcast</a:t>
            </a:r>
            <a:endParaRPr dirty="0"/>
          </a:p>
        </p:txBody>
      </p:sp>
      <p:sp>
        <p:nvSpPr>
          <p:cNvPr id="68" name="Slide Number Placeholder 5"/>
          <p:cNvSpPr txBox="1">
            <a:spLocks noGrp="1"/>
          </p:cNvSpPr>
          <p:nvPr>
            <p:ph type="sldNum" sz="quarter" idx="2"/>
          </p:nvPr>
        </p:nvSpPr>
        <p:spPr>
          <a:xfrm>
            <a:off x="11172418" y="6414760"/>
            <a:ext cx="181383" cy="248305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E2517-F2DA-AAB0-0022-7C864FC9C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</a:t>
            </a:r>
            <a:r>
              <a:rPr lang="en-US" dirty="0" err="1"/>
              <a:t>ALLi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727403-8454-0BB3-9006-9C59EE17E1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Melissa </a:t>
            </a:r>
            <a:r>
              <a:rPr lang="en-US" dirty="0" err="1"/>
              <a:t>Addey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outia@allianceindependentauthors.org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Visit the </a:t>
            </a:r>
            <a:r>
              <a:rPr lang="en-US" dirty="0" err="1"/>
              <a:t>ALLi</a:t>
            </a:r>
            <a:r>
              <a:rPr lang="en-US" dirty="0"/>
              <a:t> website: </a:t>
            </a:r>
            <a:r>
              <a:rPr lang="en-US" dirty="0">
                <a:hlinkClick r:id="rId3"/>
              </a:rPr>
              <a:t>www.allianceindependentauthors.org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Organization Membership details: </a:t>
            </a:r>
            <a:r>
              <a:rPr lang="en-US" dirty="0">
                <a:hlinkClick r:id="rId4"/>
              </a:rPr>
              <a:t>https://www.allianceindependentauthors.org/organization-membership/</a:t>
            </a:r>
            <a:r>
              <a:rPr lang="en-US" dirty="0"/>
              <a:t> 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D56AE67-7633-A9CD-25BC-AFD028D70375}"/>
              </a:ext>
            </a:extLst>
          </p:cNvPr>
          <p:cNvSpPr txBox="1"/>
          <p:nvPr/>
        </p:nvSpPr>
        <p:spPr>
          <a:xfrm>
            <a:off x="4084319" y="6400413"/>
            <a:ext cx="4023362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rgbClr val="888888"/>
                </a:solidFill>
              </a:defRPr>
            </a:lvl1pPr>
          </a:lstStyle>
          <a:p>
            <a:r>
              <a:rPr dirty="0" err="1"/>
              <a:t>allianceindependentauthors.org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8521560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309</Words>
  <Application>Microsoft Macintosh PowerPoint</Application>
  <PresentationFormat>Widescreen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ALLi</vt:lpstr>
      <vt:lpstr>What’s possible in self-publishing</vt:lpstr>
      <vt:lpstr>ALLi’s Organization Membership</vt:lpstr>
      <vt:lpstr>Contact ALLi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ALLi</dc:title>
  <cp:lastModifiedBy>Melissa Addey</cp:lastModifiedBy>
  <cp:revision>8</cp:revision>
  <cp:lastPrinted>2022-06-30T12:50:07Z</cp:lastPrinted>
  <dcterms:modified xsi:type="dcterms:W3CDTF">2022-06-30T12:55:27Z</dcterms:modified>
</cp:coreProperties>
</file>