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7" r:id="rId4"/>
    <p:sldId id="268" r:id="rId5"/>
    <p:sldId id="269" r:id="rId6"/>
    <p:sldId id="270" r:id="rId7"/>
    <p:sldId id="265" r:id="rId8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943"/>
    <a:srgbClr val="BA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86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E07E-F706-49E7-9ABC-3BD06F31FFFC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52221-27CB-4D4B-9E63-DAD4997D1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0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4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41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5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1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7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9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57A9-BA78-4F67-88EB-C97C3C57F1E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F90D-B01D-4A85-8610-E4F90CCF8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5" y="3392996"/>
            <a:ext cx="3178235" cy="3444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-72008"/>
            <a:ext cx="648072" cy="7029400"/>
          </a:xfrm>
          <a:prstGeom prst="rect">
            <a:avLst/>
          </a:prstGeom>
          <a:solidFill>
            <a:srgbClr val="3129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43" y="2348880"/>
            <a:ext cx="5564258" cy="12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44" y="3392996"/>
            <a:ext cx="3178235" cy="3444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-171400"/>
            <a:ext cx="648072" cy="7128792"/>
          </a:xfrm>
          <a:prstGeom prst="rect">
            <a:avLst/>
          </a:prstGeom>
          <a:solidFill>
            <a:srgbClr val="3129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39779" y="690404"/>
            <a:ext cx="601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31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objectives of the IAF</a:t>
            </a:r>
          </a:p>
          <a:p>
            <a:pPr algn="ctr"/>
            <a:endParaRPr lang="en-GB" sz="2000" dirty="0" smtClean="0">
              <a:solidFill>
                <a:srgbClr val="31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51"/>
            <a:ext cx="2339752" cy="514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340768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Founded in 2013 to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authors’ organisations worldwide with an international platform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exchange information,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positions and to provide support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authors’ rights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Advocate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author’s role in society,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creation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cultural diversity and the economic value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defend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authors’ interests and authors’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economic rights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balanced contractual legislation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 guarantees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fair practices for authors and ensures that authors retain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their rights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against buyouts and other unfair practices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benefits of authors’ rights in general and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collective management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strong authors’ presence in international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organisations through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lobbying and copyright awareness activities and through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joint activities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areas of mutual interest.</a:t>
            </a:r>
          </a:p>
        </p:txBody>
      </p:sp>
    </p:spTree>
    <p:extLst>
      <p:ext uri="{BB962C8B-B14F-4D97-AF65-F5344CB8AC3E}">
        <p14:creationId xmlns:p14="http://schemas.microsoft.com/office/powerpoint/2010/main" val="17938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5" y="3413060"/>
            <a:ext cx="3178235" cy="3444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-171400"/>
            <a:ext cx="648072" cy="7128792"/>
          </a:xfrm>
          <a:prstGeom prst="rect">
            <a:avLst/>
          </a:prstGeom>
          <a:solidFill>
            <a:srgbClr val="3129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39779" y="690404"/>
            <a:ext cx="6010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31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authors at the United Nations</a:t>
            </a:r>
          </a:p>
          <a:p>
            <a:pPr algn="ctr"/>
            <a:endParaRPr lang="en-GB" sz="2000" dirty="0" smtClean="0">
              <a:solidFill>
                <a:srgbClr val="31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51"/>
            <a:ext cx="2339752" cy="514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613" y="1855852"/>
            <a:ext cx="51895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World Intellectual Property Organisation (</a:t>
            </a:r>
            <a:r>
              <a:rPr lang="en-GB" sz="2000" dirty="0" smtClean="0"/>
              <a:t>WIPO</a:t>
            </a:r>
            <a:r>
              <a:rPr lang="en-GB" sz="2000" dirty="0"/>
              <a:t>) </a:t>
            </a:r>
            <a:r>
              <a:rPr lang="en-GB" sz="2000" dirty="0" smtClean="0"/>
              <a:t>deals </a:t>
            </a:r>
            <a:r>
              <a:rPr lang="en-GB" sz="2000" dirty="0"/>
              <a:t>with copyright at an international </a:t>
            </a:r>
            <a:r>
              <a:rPr lang="en-GB" sz="2000" dirty="0" smtClean="0"/>
              <a:t>level at it’s Standing </a:t>
            </a:r>
            <a:r>
              <a:rPr lang="en-GB" sz="2000" dirty="0"/>
              <a:t>Committee on Copyright and Related Rights (SCCRs</a:t>
            </a:r>
            <a:r>
              <a:rPr lang="en-GB" sz="2000" dirty="0" smtClean="0"/>
              <a:t>) where</a:t>
            </a:r>
            <a:r>
              <a:rPr lang="en-GB" sz="2000" dirty="0"/>
              <a:t> </a:t>
            </a:r>
            <a:r>
              <a:rPr lang="en-GB" sz="2000" dirty="0" smtClean="0"/>
              <a:t>discussions and agreements are made regarding international </a:t>
            </a:r>
            <a:r>
              <a:rPr lang="en-GB" sz="2000" dirty="0"/>
              <a:t>copyright issues </a:t>
            </a:r>
            <a:r>
              <a:rPr lang="en-GB" sz="2000" dirty="0" smtClean="0"/>
              <a:t>and </a:t>
            </a:r>
            <a:r>
              <a:rPr lang="en-GB" sz="2000" dirty="0"/>
              <a:t>the international </a:t>
            </a:r>
            <a:r>
              <a:rPr lang="en-GB" sz="2000" dirty="0" smtClean="0"/>
              <a:t>copyright </a:t>
            </a:r>
            <a:r>
              <a:rPr lang="en-GB" sz="2000" dirty="0"/>
              <a:t>framework.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IAF holds permanent observer status </a:t>
            </a:r>
            <a:r>
              <a:rPr lang="en-GB" sz="2000" dirty="0" smtClean="0"/>
              <a:t>at WIPO, speaking on behalf of authors at </a:t>
            </a:r>
            <a:r>
              <a:rPr lang="en-GB" sz="2000" dirty="0"/>
              <a:t>SCCRs to </a:t>
            </a:r>
            <a:r>
              <a:rPr lang="en-GB" sz="2000" dirty="0" smtClean="0"/>
              <a:t>put </a:t>
            </a:r>
            <a:r>
              <a:rPr lang="en-GB" sz="2000" dirty="0"/>
              <a:t>their perspective to the committee </a:t>
            </a:r>
            <a:r>
              <a:rPr lang="en-GB" sz="2000" dirty="0" smtClean="0"/>
              <a:t>members offering </a:t>
            </a:r>
            <a:r>
              <a:rPr lang="en-GB" sz="2000" dirty="0"/>
              <a:t>the expertise of the IAF </a:t>
            </a:r>
            <a:r>
              <a:rPr lang="en-GB" sz="2000" dirty="0" smtClean="0"/>
              <a:t>to WIPO and UN delegates. </a:t>
            </a:r>
          </a:p>
        </p:txBody>
      </p:sp>
      <p:pic>
        <p:nvPicPr>
          <p:cNvPr id="10" name="Picture 9" descr="Image result for wip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89" y="1855852"/>
            <a:ext cx="2695575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7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44" y="3392996"/>
            <a:ext cx="3178235" cy="3444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-171400"/>
            <a:ext cx="648072" cy="7128792"/>
          </a:xfrm>
          <a:prstGeom prst="rect">
            <a:avLst/>
          </a:prstGeom>
          <a:solidFill>
            <a:srgbClr val="3129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39779" y="690404"/>
            <a:ext cx="6010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31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authors at international events</a:t>
            </a:r>
          </a:p>
          <a:p>
            <a:pPr algn="ctr"/>
            <a:endParaRPr lang="en-GB" sz="2000" dirty="0" smtClean="0">
              <a:solidFill>
                <a:srgbClr val="31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51"/>
            <a:ext cx="2339752" cy="514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19" y="1797003"/>
            <a:ext cx="4382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IAF holds events at and attends international meetings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 a platform to local authors at international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authors’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 authors in contact with decision makers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INTERNATIONAL AUTHORS FORUM\Events\Events 2016\IFRRO Amsterdam - October 31 - November 2016\Post event\pictures\20161031_1717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8" b="32437"/>
          <a:stretch/>
        </p:blipFill>
        <p:spPr bwMode="auto">
          <a:xfrm>
            <a:off x="5436096" y="1797003"/>
            <a:ext cx="2872418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NTERNATIONAL AUTHORS FORUM\Events\Events 2016\Thursday 17th November - PLR Side Event at WIPO\Post event materials\Photographs\CxdxUtWXgAAdhU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6470" r="18600" b="6470"/>
          <a:stretch/>
        </p:blipFill>
        <p:spPr bwMode="auto">
          <a:xfrm>
            <a:off x="5279725" y="4470405"/>
            <a:ext cx="1362238" cy="18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0" y="4429946"/>
            <a:ext cx="4280436" cy="225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44" y="3392996"/>
            <a:ext cx="3178235" cy="3444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-171400"/>
            <a:ext cx="648072" cy="7128792"/>
          </a:xfrm>
          <a:prstGeom prst="rect">
            <a:avLst/>
          </a:prstGeom>
          <a:solidFill>
            <a:srgbClr val="3129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39779" y="690404"/>
            <a:ext cx="601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31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campaigns</a:t>
            </a:r>
          </a:p>
          <a:p>
            <a:pPr algn="ctr"/>
            <a:endParaRPr lang="en-GB" sz="2000" dirty="0" smtClean="0">
              <a:solidFill>
                <a:srgbClr val="31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51"/>
            <a:ext cx="2339752" cy="514745"/>
          </a:xfrm>
          <a:prstGeom prst="rect">
            <a:avLst/>
          </a:prstGeom>
        </p:spPr>
      </p:pic>
      <p:pic>
        <p:nvPicPr>
          <p:cNvPr id="2050" name="Picture 2" descr="https://pbs.twimg.com/media/C9DuSGQWAAExwne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15913" r="3611" b="15913"/>
          <a:stretch/>
        </p:blipFill>
        <p:spPr bwMode="auto">
          <a:xfrm>
            <a:off x="4434441" y="2060848"/>
            <a:ext cx="4413632" cy="23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4" y="1412776"/>
            <a:ext cx="3749422" cy="46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44" y="3392996"/>
            <a:ext cx="3178235" cy="3444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9779" y="690404"/>
            <a:ext cx="601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31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campaigns</a:t>
            </a:r>
          </a:p>
          <a:p>
            <a:pPr algn="ctr"/>
            <a:endParaRPr lang="en-GB" sz="2000" dirty="0" smtClean="0">
              <a:solidFill>
                <a:srgbClr val="31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51"/>
            <a:ext cx="2339752" cy="514745"/>
          </a:xfrm>
          <a:prstGeom prst="rect">
            <a:avLst/>
          </a:prstGeom>
        </p:spPr>
      </p:pic>
      <p:pic>
        <p:nvPicPr>
          <p:cNvPr id="8" name="Picture 4" descr="https://pbs.twimg.com/media/C7nWRGdXgAEkY--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7384"/>
            <a:ext cx="9868206" cy="69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44" y="3392996"/>
            <a:ext cx="3178235" cy="3444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8520" y="-171400"/>
            <a:ext cx="648072" cy="7128792"/>
          </a:xfrm>
          <a:prstGeom prst="rect">
            <a:avLst/>
          </a:prstGeom>
          <a:solidFill>
            <a:srgbClr val="3129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1316" y="2751892"/>
            <a:ext cx="76871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31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2800" dirty="0">
              <a:solidFill>
                <a:srgbClr val="31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b="1" dirty="0">
              <a:solidFill>
                <a:srgbClr val="312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51"/>
            <a:ext cx="2339752" cy="5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203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</dc:creator>
  <cp:lastModifiedBy>Luke Alcott</cp:lastModifiedBy>
  <cp:revision>92</cp:revision>
  <cp:lastPrinted>2017-10-09T15:00:24Z</cp:lastPrinted>
  <dcterms:created xsi:type="dcterms:W3CDTF">2014-08-19T14:50:37Z</dcterms:created>
  <dcterms:modified xsi:type="dcterms:W3CDTF">2017-10-10T12:22:30Z</dcterms:modified>
</cp:coreProperties>
</file>